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7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6" r:id="rId12"/>
    <p:sldId id="269" r:id="rId13"/>
  </p:sldIdLst>
  <p:sldSz cx="9144000" cy="6858000" type="screen4x3"/>
  <p:notesSz cx="6735763" cy="98663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5E9D"/>
    <a:srgbClr val="E779AD"/>
    <a:srgbClr val="AACC03"/>
    <a:srgbClr val="63C7EF"/>
    <a:srgbClr val="B7DB03"/>
    <a:srgbClr val="49BEED"/>
    <a:srgbClr val="16ACE8"/>
    <a:srgbClr val="26B2EA"/>
    <a:srgbClr val="6ACAF0"/>
    <a:srgbClr val="B1E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88300" autoAdjust="0"/>
  </p:normalViewPr>
  <p:slideViewPr>
    <p:cSldViewPr>
      <p:cViewPr varScale="1">
        <p:scale>
          <a:sx n="131" d="100"/>
          <a:sy n="131" d="100"/>
        </p:scale>
        <p:origin x="-744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1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8E5D3D-C439-4036-A042-20019B34EF38}" type="datetimeFigureOut">
              <a:rPr kumimoji="1" lang="ja-JP" altLang="en-US" smtClean="0"/>
              <a:t>18/09/18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AF817-920D-4D3C-A22D-9294E9E132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1515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05AE9-8061-4CA6-AAFE-36DEA68CC6B9}" type="datetimeFigureOut">
              <a:rPr kumimoji="1" lang="ja-JP" altLang="en-US" smtClean="0"/>
              <a:t>18/09/18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00113" y="739775"/>
            <a:ext cx="4935537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F4017-977F-4C1A-AD1E-A16857770B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1422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F4017-977F-4C1A-AD1E-A16857770B05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5686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AF527-E057-467C-9B0A-BD190D881AFC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305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BEA0-355E-4023-9967-DE376A3B8EC3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942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 smtClean="0"/>
              <a:t>図を追加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D0B97-798B-4059-AB66-371EAFCC5ADE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9222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1349152" y="0"/>
            <a:ext cx="7794848" cy="119675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9152" y="21859"/>
            <a:ext cx="6122594" cy="114300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5806-B3B6-43B8-91F8-2D541839143F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latin typeface="Georgia" panose="02040502050405020303" pitchFamily="18" charset="0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 descr="https://www.kyutech.ac.jp/themes/kyutech/information/emblem/img/newlogo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26" y="108571"/>
            <a:ext cx="728835" cy="105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 userDrawn="1"/>
        </p:nvSpPr>
        <p:spPr>
          <a:xfrm>
            <a:off x="7657695" y="193090"/>
            <a:ext cx="1300356" cy="565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2400" b="1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/>
            <a:r>
              <a:rPr kumimoji="1" lang="en-US" altLang="ja-JP" sz="675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675" b="1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675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2" y="6309320"/>
            <a:ext cx="2915815" cy="4703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915816" y="6309320"/>
            <a:ext cx="3456384" cy="47032"/>
          </a:xfrm>
          <a:prstGeom prst="rect">
            <a:avLst/>
          </a:prstGeom>
          <a:solidFill>
            <a:srgbClr val="E25E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372200" y="6309320"/>
            <a:ext cx="2771800" cy="4703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1491397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5D28-2B66-4E47-9706-A191FFBBC35C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latin typeface="Georgia" panose="02040502050405020303" pitchFamily="18" charset="0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正方形/長方形 7"/>
          <p:cNvSpPr/>
          <p:nvPr userDrawn="1"/>
        </p:nvSpPr>
        <p:spPr>
          <a:xfrm>
            <a:off x="1349152" y="0"/>
            <a:ext cx="7794848" cy="119675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9" name="タイトル 1"/>
          <p:cNvSpPr>
            <a:spLocks noGrp="1"/>
          </p:cNvSpPr>
          <p:nvPr>
            <p:ph type="title"/>
          </p:nvPr>
        </p:nvSpPr>
        <p:spPr>
          <a:xfrm>
            <a:off x="1349154" y="21859"/>
            <a:ext cx="6445696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 userDrawn="1"/>
        </p:nvSpPr>
        <p:spPr>
          <a:xfrm>
            <a:off x="7657695" y="193090"/>
            <a:ext cx="1300356" cy="565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2400" b="1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/>
            <a:r>
              <a:rPr kumimoji="1" lang="en-US" altLang="ja-JP" sz="675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675" b="1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675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>
            <a:off x="2" y="6309320"/>
            <a:ext cx="2915815" cy="4703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2915816" y="6309320"/>
            <a:ext cx="3456384" cy="47032"/>
          </a:xfrm>
          <a:prstGeom prst="rect">
            <a:avLst/>
          </a:prstGeom>
          <a:solidFill>
            <a:srgbClr val="E25E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6372200" y="6309320"/>
            <a:ext cx="2771800" cy="4703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pic>
        <p:nvPicPr>
          <p:cNvPr id="15" name="Picture 2" descr="https://www.kyutech.ac.jp/themes/kyutech/information/emblem/img/newlogo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26" y="108571"/>
            <a:ext cx="728835" cy="105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6844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D2239-5974-43D3-AEEC-410A3A25A1A3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latin typeface="Georgia" panose="02040502050405020303" pitchFamily="18" charset="0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>
            <a:off x="1349152" y="0"/>
            <a:ext cx="7794848" cy="1196752"/>
          </a:xfrm>
          <a:prstGeom prst="rect">
            <a:avLst/>
          </a:prstGeom>
          <a:solidFill>
            <a:srgbClr val="E779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14" name="タイトル 1"/>
          <p:cNvSpPr>
            <a:spLocks noGrp="1"/>
          </p:cNvSpPr>
          <p:nvPr>
            <p:ph type="title"/>
          </p:nvPr>
        </p:nvSpPr>
        <p:spPr>
          <a:xfrm>
            <a:off x="1349154" y="21859"/>
            <a:ext cx="6445696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 userDrawn="1"/>
        </p:nvSpPr>
        <p:spPr>
          <a:xfrm>
            <a:off x="7657695" y="193090"/>
            <a:ext cx="1300356" cy="565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 b="1" dirty="0" err="1" smtClean="0">
                <a:solidFill>
                  <a:schemeClr val="bg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2400" b="1" dirty="0" smtClean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/>
            <a:r>
              <a:rPr kumimoji="1" lang="en-US" altLang="ja-JP" sz="675" b="1" dirty="0" smtClean="0">
                <a:solidFill>
                  <a:schemeClr val="bg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675" b="1" baseline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675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>
            <a:off x="2" y="6309320"/>
            <a:ext cx="2915815" cy="4703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2915816" y="6309320"/>
            <a:ext cx="3456384" cy="47032"/>
          </a:xfrm>
          <a:prstGeom prst="rect">
            <a:avLst/>
          </a:prstGeom>
          <a:solidFill>
            <a:srgbClr val="E25E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6372200" y="6309320"/>
            <a:ext cx="2771800" cy="4703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pic>
        <p:nvPicPr>
          <p:cNvPr id="17" name="Picture 2" descr="https://www.kyutech.ac.jp/themes/kyutech/information/emblem/img/newlogo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26" y="108571"/>
            <a:ext cx="728835" cy="105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323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63C7EF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3398" y="2420888"/>
            <a:ext cx="8229600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101CD-2B02-40D5-9484-36EAE416DC49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21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AACC03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AA3E3-11D9-4FE2-99A9-7E17650FA390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463398" y="2420888"/>
            <a:ext cx="8229600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638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779AD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463398" y="2420888"/>
            <a:ext cx="8229600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7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457200" y="6356356"/>
            <a:ext cx="2133600" cy="365125"/>
          </a:xfrm>
        </p:spPr>
        <p:txBody>
          <a:bodyPr/>
          <a:lstStyle/>
          <a:p>
            <a:fld id="{DFA101CD-2B02-40D5-9484-36EAE416DC49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3124200" y="6356356"/>
            <a:ext cx="2895600" cy="365125"/>
          </a:xfrm>
        </p:spPr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6553200" y="6356356"/>
            <a:ext cx="2133600" cy="365125"/>
          </a:xfrm>
        </p:spPr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857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17884"/>
            <a:ext cx="8229600" cy="1143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5806-B3B6-43B8-91F8-2D541839143F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>
                <a:latin typeface="Georgia" panose="02040502050405020303" pitchFamily="18" charset="0"/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 descr="https://www.kyutech.ac.jp/themes/kyutech/information/emblem/img/newlogo.gif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903" y="6430245"/>
            <a:ext cx="279277" cy="314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 userDrawn="1"/>
        </p:nvSpPr>
        <p:spPr>
          <a:xfrm>
            <a:off x="4229713" y="6295183"/>
            <a:ext cx="917239" cy="392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500" b="1" dirty="0" err="1" smtClean="0">
                <a:solidFill>
                  <a:schemeClr val="tx1"/>
                </a:solidFill>
                <a:latin typeface="Calibri" panose="020F0502020204030204" pitchFamily="34" charset="0"/>
              </a:rPr>
              <a:t>Kyutech</a:t>
            </a:r>
            <a:endParaRPr kumimoji="1" lang="en-US" altLang="ja-JP" sz="1500" b="1" dirty="0" smtClean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 algn="ctr"/>
            <a:r>
              <a:rPr kumimoji="1" lang="en-US" altLang="ja-JP" sz="450" b="1" dirty="0" smtClean="0">
                <a:solidFill>
                  <a:schemeClr val="tx1"/>
                </a:solidFill>
                <a:latin typeface="Calibri" panose="020F0502020204030204" pitchFamily="34" charset="0"/>
              </a:rPr>
              <a:t>Kyushu</a:t>
            </a:r>
            <a:r>
              <a:rPr kumimoji="1" lang="en-US" altLang="ja-JP" sz="450" b="1" baseline="0" dirty="0" smtClean="0">
                <a:solidFill>
                  <a:schemeClr val="tx1"/>
                </a:solidFill>
                <a:latin typeface="Calibri" panose="020F0502020204030204" pitchFamily="34" charset="0"/>
              </a:rPr>
              <a:t> Institute of Technology</a:t>
            </a:r>
            <a:endParaRPr kumimoji="1" lang="ja-JP" altLang="en-US" sz="450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2" y="6309320"/>
            <a:ext cx="2915815" cy="47032"/>
          </a:xfrm>
          <a:prstGeom prst="rect">
            <a:avLst/>
          </a:prstGeom>
          <a:solidFill>
            <a:srgbClr val="63C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2915816" y="6309320"/>
            <a:ext cx="3456384" cy="47032"/>
          </a:xfrm>
          <a:prstGeom prst="rect">
            <a:avLst/>
          </a:prstGeom>
          <a:solidFill>
            <a:srgbClr val="E25E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372200" y="6309320"/>
            <a:ext cx="2771800" cy="47032"/>
          </a:xfrm>
          <a:prstGeom prst="rect">
            <a:avLst/>
          </a:prstGeom>
          <a:solidFill>
            <a:srgbClr val="AACC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2685248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6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F58C8-0E08-4F8E-8637-C1242B084E3C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79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AA3E3-11D9-4FE2-99A9-7E17650FA390}" type="datetime1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t>18/09/18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8000A-C7A9-4FA6-9CB7-4C6D59CF4C73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777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7" r:id="rId4"/>
    <p:sldLayoutId id="2147483678" r:id="rId5"/>
    <p:sldLayoutId id="2147483682" r:id="rId6"/>
    <p:sldLayoutId id="2147483679" r:id="rId7"/>
    <p:sldLayoutId id="2147483683" r:id="rId8"/>
    <p:sldLayoutId id="2147483675" r:id="rId9"/>
    <p:sldLayoutId id="2147483680" r:id="rId10"/>
    <p:sldLayoutId id="2147483681" r:id="rId11"/>
  </p:sldLayoutIdLst>
  <p:hf hdr="0" ftr="0" dt="0"/>
  <p:txStyles>
    <p:titleStyle>
      <a:lvl1pPr algn="ctr" defTabSz="685800" rtl="0" eaLnBrk="1" latinLnBrk="0" hangingPunct="1"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2195736" y="4975165"/>
            <a:ext cx="5829300" cy="1372220"/>
          </a:xfrm>
        </p:spPr>
        <p:txBody>
          <a:bodyPr>
            <a:normAutofit fontScale="92500" lnSpcReduction="20000"/>
          </a:bodyPr>
          <a:lstStyle/>
          <a:p>
            <a:endParaRPr lang="en-US" altLang="ja-JP" sz="2100" dirty="0" smtClean="0"/>
          </a:p>
          <a:p>
            <a:endParaRPr lang="en-US" altLang="ja-JP" sz="2100" dirty="0"/>
          </a:p>
          <a:p>
            <a:r>
              <a:rPr lang="en-US" altLang="ja-JP" sz="2700" b="1" dirty="0" err="1"/>
              <a:t>Kyutech</a:t>
            </a:r>
            <a:endParaRPr lang="en-US" altLang="ja-JP" sz="2700" b="1" dirty="0"/>
          </a:p>
          <a:p>
            <a:r>
              <a:rPr lang="en-US" altLang="ja-JP" sz="1350" dirty="0"/>
              <a:t>Kazuaki Tanaka Lab</a:t>
            </a:r>
          </a:p>
          <a:p>
            <a:r>
              <a:rPr lang="en-US" altLang="ja-JP" sz="1350" dirty="0"/>
              <a:t>Kyushu</a:t>
            </a:r>
            <a:r>
              <a:rPr lang="ja-JP" altLang="en-US" sz="1350" dirty="0"/>
              <a:t> </a:t>
            </a:r>
            <a:r>
              <a:rPr lang="en-US" altLang="ja-JP" sz="1350" dirty="0"/>
              <a:t>Institute</a:t>
            </a:r>
            <a:r>
              <a:rPr lang="ja-JP" altLang="en-US" sz="1350" dirty="0"/>
              <a:t> </a:t>
            </a:r>
            <a:r>
              <a:rPr lang="en-US" altLang="ja-JP" sz="1350" dirty="0"/>
              <a:t>of</a:t>
            </a:r>
            <a:r>
              <a:rPr lang="ja-JP" altLang="en-US" sz="1350" dirty="0"/>
              <a:t> </a:t>
            </a:r>
            <a:r>
              <a:rPr lang="en-US" altLang="ja-JP" sz="1350" dirty="0"/>
              <a:t>Technology</a:t>
            </a:r>
          </a:p>
        </p:txBody>
      </p:sp>
      <p:pic>
        <p:nvPicPr>
          <p:cNvPr id="2050" name="Picture 2" descr="https://www.kyutech.ac.jp/themes/kyutech/information/emblem/img/newlogo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5438107"/>
            <a:ext cx="736822" cy="83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-37678" y="1556792"/>
            <a:ext cx="9143999" cy="1372321"/>
          </a:xfrm>
        </p:spPr>
        <p:txBody>
          <a:bodyPr>
            <a:noAutofit/>
          </a:bodyPr>
          <a:lstStyle/>
          <a:p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接触型移動通信端末と</a:t>
            </a:r>
            <a: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技術を用いた</a:t>
            </a:r>
            <a:b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</a:br>
            <a:r>
              <a:rPr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学内案内システムの開発</a:t>
            </a:r>
          </a:p>
        </p:txBody>
      </p:sp>
      <p:sp>
        <p:nvSpPr>
          <p:cNvPr id="5" name="サブタイトル 2"/>
          <p:cNvSpPr txBox="1">
            <a:spLocks/>
          </p:cNvSpPr>
          <p:nvPr/>
        </p:nvSpPr>
        <p:spPr>
          <a:xfrm>
            <a:off x="1652960" y="2673445"/>
            <a:ext cx="5829300" cy="23017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2100" dirty="0" smtClean="0"/>
          </a:p>
          <a:p>
            <a:pPr>
              <a:lnSpc>
                <a:spcPct val="200000"/>
              </a:lnSpc>
            </a:pPr>
            <a:r>
              <a:rPr lang="ja-JP" altLang="en-US" dirty="0" smtClean="0"/>
              <a:t>学際情報工学専攻　機械情報工学分野</a:t>
            </a:r>
            <a:endParaRPr lang="en-US" altLang="ja-JP" dirty="0" smtClean="0"/>
          </a:p>
          <a:p>
            <a:pPr>
              <a:lnSpc>
                <a:spcPct val="200000"/>
              </a:lnSpc>
            </a:pPr>
            <a:r>
              <a:rPr lang="ja-JP" altLang="en-US" sz="2000" b="1" dirty="0" smtClean="0"/>
              <a:t>岡本大河</a:t>
            </a:r>
            <a:r>
              <a:rPr lang="ja-JP" altLang="en-US" sz="2000" b="1" dirty="0"/>
              <a:t>　</a:t>
            </a:r>
            <a:r>
              <a:rPr lang="ja-JP" altLang="en-US" sz="2000" b="1" dirty="0" smtClean="0"/>
              <a:t>立野圭一</a:t>
            </a:r>
            <a:r>
              <a:rPr lang="ja-JP" altLang="en-US" sz="2000" b="1" dirty="0"/>
              <a:t>　</a:t>
            </a:r>
            <a:r>
              <a:rPr lang="ja-JP" altLang="en-US" sz="2000" b="1" dirty="0" smtClean="0"/>
              <a:t>中野</a:t>
            </a:r>
            <a:r>
              <a:rPr lang="ja-JP" altLang="en-US" sz="2000" b="1" dirty="0"/>
              <a:t>滉</a:t>
            </a:r>
            <a:r>
              <a:rPr lang="ja-JP" altLang="en-US" sz="2000" b="1" dirty="0" smtClean="0"/>
              <a:t>太</a:t>
            </a:r>
            <a:r>
              <a:rPr lang="ja-JP" altLang="en-US" sz="2000" b="1" dirty="0" smtClean="0"/>
              <a:t>　中野陽介</a:t>
            </a:r>
            <a:endParaRPr lang="en-US" altLang="ja-JP" sz="2000" b="1" dirty="0" smtClean="0"/>
          </a:p>
          <a:p>
            <a:r>
              <a:rPr lang="ja-JP" altLang="en-US" sz="2000" b="1" dirty="0" smtClean="0"/>
              <a:t>　</a:t>
            </a:r>
            <a:r>
              <a:rPr lang="ja-JP" altLang="en-US" dirty="0" smtClean="0"/>
              <a:t>　　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8902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28800"/>
            <a:ext cx="8229600" cy="47607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■</a:t>
            </a:r>
            <a:r>
              <a:rPr lang="en-US" altLang="ja-JP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</a:t>
            </a:r>
            <a:r>
              <a:rPr lang="en-US" altLang="ja-JP" sz="20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d</a:t>
            </a: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endParaRPr lang="en-US" altLang="ja-JP" sz="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「</a:t>
            </a:r>
            <a:r>
              <a:rPr lang="en-US" altLang="ja-JP" sz="2000" b="1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unity</a:t>
            </a:r>
            <a:r>
              <a:rPr lang="en-US" altLang="ja-JP" sz="2000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+</a:t>
            </a:r>
            <a:r>
              <a:rPr lang="en-US" altLang="ja-JP" sz="2000" b="1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vuforia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」を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ベースに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</a:t>
            </a:r>
          </a:p>
          <a:p>
            <a:pPr marL="0" indent="0">
              <a:buNone/>
            </a:pP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無償の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ライブラリ</a:t>
            </a:r>
            <a:endParaRPr lang="en-US" altLang="ja-JP" sz="20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en-US" altLang="ja-JP" sz="2000" u="sng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 OS 4.1</a:t>
            </a:r>
            <a:r>
              <a:rPr lang="ja-JP" altLang="en-US" sz="2000" u="sng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以上に対応している</a:t>
            </a:r>
            <a:endParaRPr lang="en-US" altLang="ja-JP" sz="2000" u="sng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 OS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6.0.1 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の端末での動作を確認</a:t>
            </a:r>
            <a:endParaRPr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 rotWithShape="1">
          <a:blip r:embed="rId2"/>
          <a:srcRect l="13947" t="25131" r="16319" b="24661"/>
          <a:stretch/>
        </p:blipFill>
        <p:spPr>
          <a:xfrm>
            <a:off x="7452320" y="1268760"/>
            <a:ext cx="1619672" cy="1166164"/>
          </a:xfrm>
          <a:prstGeom prst="rect">
            <a:avLst/>
          </a:prstGeom>
        </p:spPr>
      </p:pic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開発したシステム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630" y="4495825"/>
            <a:ext cx="1581010" cy="1106707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2" name="図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0"/>
          <a:stretch/>
        </p:blipFill>
        <p:spPr>
          <a:xfrm>
            <a:off x="4596158" y="3942582"/>
            <a:ext cx="2631733" cy="22131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テキスト ボックス 12"/>
          <p:cNvSpPr txBox="1"/>
          <p:nvPr/>
        </p:nvSpPr>
        <p:spPr>
          <a:xfrm>
            <a:off x="1561671" y="4126493"/>
            <a:ext cx="1575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AR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マーカー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4" name="右矢印 13"/>
          <p:cNvSpPr/>
          <p:nvPr/>
        </p:nvSpPr>
        <p:spPr>
          <a:xfrm>
            <a:off x="3447427" y="4725144"/>
            <a:ext cx="950163" cy="648072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3357154" y="4365104"/>
            <a:ext cx="113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読み込み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7" name="図 1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5" t="25169" r="19419" b="25273"/>
          <a:stretch/>
        </p:blipFill>
        <p:spPr>
          <a:xfrm>
            <a:off x="21421872" y="-171400"/>
            <a:ext cx="2653381" cy="936487"/>
          </a:xfrm>
          <a:prstGeom prst="rect">
            <a:avLst/>
          </a:prstGeom>
        </p:spPr>
      </p:pic>
      <p:pic>
        <p:nvPicPr>
          <p:cNvPr id="18" name="図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5" t="25169" r="19419" b="25273"/>
          <a:stretch/>
        </p:blipFill>
        <p:spPr>
          <a:xfrm>
            <a:off x="24249948" y="13648779"/>
            <a:ext cx="2653381" cy="936487"/>
          </a:xfrm>
          <a:prstGeom prst="rect">
            <a:avLst/>
          </a:prstGeom>
        </p:spPr>
      </p:pic>
      <p:pic>
        <p:nvPicPr>
          <p:cNvPr id="21" name="図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5" t="25169" r="19419" b="25273"/>
          <a:stretch/>
        </p:blipFill>
        <p:spPr>
          <a:xfrm>
            <a:off x="5508104" y="1556792"/>
            <a:ext cx="1675438" cy="59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642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196752"/>
            <a:ext cx="8507288" cy="540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0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■</a:t>
            </a:r>
            <a:r>
              <a:rPr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r>
              <a:rPr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管理</a:t>
            </a:r>
            <a:r>
              <a:rPr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r>
              <a:rPr lang="en-US" altLang="ja-JP" sz="2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  <a:endParaRPr lang="en-US" altLang="ja-JP" sz="24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構成　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Ruby 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on Rails + </a:t>
            </a:r>
            <a:r>
              <a:rPr lang="en-US" altLang="ja-JP" sz="2400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H</a:t>
            </a:r>
            <a:r>
              <a:rPr lang="en-US" altLang="ja-JP" sz="2400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eroku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+ Unicorn + </a:t>
            </a:r>
            <a:r>
              <a:rPr lang="en-US" altLang="ja-JP" sz="2400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Nginx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‒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アプリの機能</a:t>
            </a:r>
          </a:p>
          <a:p>
            <a:pPr marL="0" indent="0">
              <a:buNone/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・マーカに対するコンテンツをリスト表⽰</a:t>
            </a:r>
          </a:p>
          <a:p>
            <a:pPr marL="0" indent="0">
              <a:buNone/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・コンテンツの登録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/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編集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/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削除</a:t>
            </a:r>
          </a:p>
          <a:p>
            <a:pPr marL="0" indent="0">
              <a:buNone/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・マーカ画像の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ダウンロード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24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API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の仕様</a:t>
            </a: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・マーカ番号に対応するコンテンツ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(3D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モデルとテクスチャ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を返す</a:t>
            </a: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・使⽤中マーカのリストを返す</a:t>
            </a:r>
          </a:p>
          <a:p>
            <a:pPr marL="0" indent="0">
              <a:buNone/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 ⇒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側での速度の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改善</a:t>
            </a:r>
            <a:endParaRPr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開発したシステム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70475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まとめ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39552" y="1916832"/>
            <a:ext cx="8208912" cy="3693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本年度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の取り組みで最適化を行ったチーム開発により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、</a:t>
            </a:r>
            <a:endParaRPr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した本システムを効率的に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の最新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ver.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端末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</a:t>
            </a:r>
            <a:endParaRPr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対応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させることができた。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ISG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フェスタに向けて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、</a:t>
            </a:r>
            <a:endParaRPr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lnSpc>
                <a:spcPct val="150000"/>
              </a:lnSpc>
            </a:pP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3D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モデルのコンテンツをより充実させ</a:t>
            </a:r>
            <a:r>
              <a:rPr lang="en-US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、</a:t>
            </a:r>
          </a:p>
          <a:p>
            <a:pPr>
              <a:lnSpc>
                <a:spcPct val="150000"/>
              </a:lnSpc>
            </a:pPr>
            <a:r>
              <a:rPr lang="en-US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多く</a:t>
            </a:r>
            <a:r>
              <a:rPr lang="en-US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の端末に対応させ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ることが出来た。</a:t>
            </a:r>
            <a:endParaRPr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49525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目次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プロジェクト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概要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本年度目標と開発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の概要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プロトタイプの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問題点と改善案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まとめ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5131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プロジェクト概要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TW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依頼</a:t>
            </a:r>
            <a:r>
              <a:rPr lang="zh-TW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相手</a:t>
            </a:r>
            <a:r>
              <a:rPr lang="en-US" altLang="zh-TW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</a:t>
            </a:r>
            <a:r>
              <a:rPr lang="zh-TW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九州工業大学情報工学部</a:t>
            </a:r>
            <a:r>
              <a:rPr lang="zh-TW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広報室</a:t>
            </a:r>
            <a:endParaRPr lang="en-US" altLang="zh-TW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オープンキャンパスや飯塚サイエンスギャラリー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(ISG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フェスタ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等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外部の方を対象にしたイベント   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を企画・運営</a:t>
            </a:r>
          </a:p>
          <a:p>
            <a:endParaRPr lang="zh-TW" altLang="en-US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4194" y="3573016"/>
            <a:ext cx="3732510" cy="249178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5351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プロジェクト概要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依頼相手の</a:t>
            </a: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</a:t>
            </a:r>
            <a:endParaRPr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buFontTx/>
              <a:buChar char="-"/>
            </a:pP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①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更なるコンテンツと端末の拡充、動的な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 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ンツ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をわかりやすく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伝えたい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buFontTx/>
              <a:buChar char="-"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要望②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: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外部の方に見せるコンテンツの内容を簡易的にし、新しいものを追加したい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 bwMode="auto">
          <a:xfrm>
            <a:off x="539552" y="4805702"/>
            <a:ext cx="8136904" cy="1071570"/>
          </a:xfrm>
          <a:prstGeom prst="rect">
            <a:avLst/>
          </a:prstGeom>
          <a:solidFill>
            <a:sysClr val="window" lastClr="FFFFFF"/>
          </a:solidFill>
          <a:ln w="38100" cap="flat">
            <a:solidFill>
              <a:srgbClr val="E25E9D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lvl="0" indent="0" algn="ctr" defTabSz="892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接触型移動通信端末と</a:t>
            </a:r>
            <a:r>
              <a:rPr kumimoji="0" lang="en-US" altLang="ja-JP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AR(</a:t>
            </a: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拡張現実</a:t>
            </a:r>
            <a:r>
              <a:rPr kumimoji="0" lang="en-US" altLang="ja-JP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技術を用いた</a:t>
            </a:r>
            <a:endParaRPr kumimoji="0" lang="en-US" altLang="ja-JP" sz="2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marR="0" lvl="0" indent="0" algn="ctr" defTabSz="892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学内案内システムの開発</a:t>
            </a:r>
          </a:p>
        </p:txBody>
      </p:sp>
      <p:sp>
        <p:nvSpPr>
          <p:cNvPr id="5" name="下矢印 4"/>
          <p:cNvSpPr/>
          <p:nvPr/>
        </p:nvSpPr>
        <p:spPr bwMode="auto">
          <a:xfrm>
            <a:off x="4286248" y="3933056"/>
            <a:ext cx="500066" cy="500066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lvl="0" indent="0" algn="ctr" defTabSz="8923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3500" b="0" i="0" u="none" strike="noStrike" kern="0" cap="none" spc="0" normalizeH="0" baseline="0" noProof="0" dirty="0" smtClean="0">
              <a:ln>
                <a:noFill/>
              </a:ln>
              <a:solidFill>
                <a:srgbClr val="D90B00"/>
              </a:solidFill>
              <a:effectLst/>
              <a:uLnTx/>
              <a:uFillTx/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3181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技術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とは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3000"/>
              </a:lnSpc>
            </a:pP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とは、人が知覚する現実環境をコンピュータに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より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拡張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する技術、およびコンピュータにより拡張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された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現実環境を指す</a:t>
            </a: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4" name="Picture 9" descr="C:\Users\ryoko\Desktop\l_moto_necar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10246" y="3356992"/>
            <a:ext cx="3523507" cy="23475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8790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本年度目標と開発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概要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40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本年度での⽬標</a:t>
            </a: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‒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昨年作成したプロトタイプの改良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コンテンツの拡充</a:t>
            </a:r>
          </a:p>
          <a:p>
            <a:pPr>
              <a:lnSpc>
                <a:spcPct val="110000"/>
              </a:lnSpc>
            </a:pP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メンバー構成</a:t>
            </a:r>
            <a:endParaRPr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‒M2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：４名、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M1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：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8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名の計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12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名で構成</a:t>
            </a:r>
            <a:endParaRPr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lnSpc>
                <a:spcPct val="120000"/>
              </a:lnSpc>
            </a:pPr>
            <a:r>
              <a:rPr lang="ja-JP" altLang="en-US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の流れ</a:t>
            </a:r>
          </a:p>
          <a:p>
            <a:pPr marL="0" indent="0">
              <a:buNone/>
            </a:pPr>
            <a:r>
              <a:rPr lang="ja-JP" altLang="en-US" sz="30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①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３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チームに分かれ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必要な機能検討及び調査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　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en-US" altLang="ja-JP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GitLab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で作業を管理</a:t>
            </a:r>
            <a:endParaRPr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-Slack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でリモートでのチーム開発</a:t>
            </a: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②プロトタイプの改良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・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追加機能開発</a:t>
            </a: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　  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‒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各チームで改良・追加機能を検討・開発し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システムを構築する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角丸四角形 3"/>
          <p:cNvSpPr/>
          <p:nvPr/>
        </p:nvSpPr>
        <p:spPr bwMode="auto">
          <a:xfrm>
            <a:off x="719138" y="3933056"/>
            <a:ext cx="2160240" cy="504056"/>
          </a:xfrm>
          <a:prstGeom prst="roundRect">
            <a:avLst/>
          </a:prstGeom>
          <a:solidFill>
            <a:srgbClr val="00B0F0"/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400" b="1" kern="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</a:t>
            </a:r>
            <a:r>
              <a:rPr kumimoji="0" lang="en-US" altLang="ja-JP" sz="2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eb</a:t>
            </a:r>
            <a:r>
              <a:rPr kumimoji="0" lang="ja-JP" alt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</a:t>
            </a:r>
          </a:p>
        </p:txBody>
      </p:sp>
      <p:sp>
        <p:nvSpPr>
          <p:cNvPr id="5" name="角丸四角形 4"/>
          <p:cNvSpPr/>
          <p:nvPr/>
        </p:nvSpPr>
        <p:spPr bwMode="auto">
          <a:xfrm>
            <a:off x="3141316" y="3933056"/>
            <a:ext cx="2520280" cy="504056"/>
          </a:xfrm>
          <a:prstGeom prst="roundRect">
            <a:avLst/>
          </a:prstGeom>
          <a:solidFill>
            <a:srgbClr val="00B0F0"/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endParaRPr kumimoji="0" lang="en-US" altLang="ja-JP" sz="20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角丸四角形 6"/>
          <p:cNvSpPr/>
          <p:nvPr/>
        </p:nvSpPr>
        <p:spPr bwMode="auto">
          <a:xfrm>
            <a:off x="5910213" y="3933056"/>
            <a:ext cx="2520280" cy="504056"/>
          </a:xfrm>
          <a:prstGeom prst="roundRect">
            <a:avLst/>
          </a:prstGeom>
          <a:solidFill>
            <a:srgbClr val="00B0F0"/>
          </a:solidFill>
          <a:ln w="38100" cap="flat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kumimoji="0" lang="ja-JP" alt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</a:t>
            </a:r>
            <a:endParaRPr kumimoji="0" lang="en-US" altLang="ja-JP" sz="2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8989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en-US" altLang="ja-JP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マーカーをアプリで撮影し</a:t>
            </a:r>
            <a:r>
              <a:rPr lang="en-US" altLang="ja-JP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,web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</a:t>
            </a:r>
            <a:endParaRPr lang="en-US" altLang="ja-JP" sz="2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問い合わせ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を行い</a:t>
            </a:r>
            <a:r>
              <a:rPr lang="en-US" altLang="ja-JP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,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端末上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で３</a:t>
            </a:r>
            <a:r>
              <a:rPr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D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</a:t>
            </a:r>
            <a:endParaRPr lang="en-US" altLang="ja-JP" sz="2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表示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を行う</a:t>
            </a:r>
          </a:p>
          <a:p>
            <a:endParaRPr kumimoji="1" lang="en-US" altLang="ja-JP" sz="2800" dirty="0" smtClean="0"/>
          </a:p>
          <a:p>
            <a:endParaRPr kumimoji="1" lang="ja-JP" altLang="en-US" sz="2800" dirty="0"/>
          </a:p>
        </p:txBody>
      </p:sp>
      <p:sp>
        <p:nvSpPr>
          <p:cNvPr id="8" name="スライド番号プレースホルダー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10" name="タイトル 9"/>
          <p:cNvSpPr>
            <a:spLocks noGrp="1"/>
          </p:cNvSpPr>
          <p:nvPr>
            <p:ph type="title"/>
          </p:nvPr>
        </p:nvSpPr>
        <p:spPr>
          <a:xfrm>
            <a:off x="1277144" y="21859"/>
            <a:ext cx="6607224" cy="1143000"/>
          </a:xfrm>
        </p:spPr>
        <p:txBody>
          <a:bodyPr>
            <a:normAutofit/>
          </a:bodyPr>
          <a:lstStyle/>
          <a:p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プロトタイプのシステムイメージ</a:t>
            </a:r>
            <a:endParaRPr kumimoji="1" lang="ja-JP" altLang="en-US" sz="3200" dirty="0"/>
          </a:p>
        </p:txBody>
      </p:sp>
      <p:grpSp>
        <p:nvGrpSpPr>
          <p:cNvPr id="51" name="グループ化 28"/>
          <p:cNvGrpSpPr/>
          <p:nvPr/>
        </p:nvGrpSpPr>
        <p:grpSpPr>
          <a:xfrm>
            <a:off x="395536" y="3140968"/>
            <a:ext cx="8496944" cy="2245075"/>
            <a:chOff x="2156723" y="24840905"/>
            <a:chExt cx="10895032" cy="2552870"/>
          </a:xfrm>
        </p:grpSpPr>
        <p:pic>
          <p:nvPicPr>
            <p:cNvPr id="52" name="Picture 5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6723" y="25148678"/>
              <a:ext cx="1691859" cy="16337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3" name="右矢印 52"/>
            <p:cNvSpPr/>
            <p:nvPr/>
          </p:nvSpPr>
          <p:spPr bwMode="auto">
            <a:xfrm>
              <a:off x="4372662" y="25414066"/>
              <a:ext cx="1508711" cy="521537"/>
            </a:xfrm>
            <a:prstGeom prst="rightArrow">
              <a:avLst/>
            </a:prstGeom>
            <a:solidFill>
              <a:srgbClr val="92D050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D90B00"/>
                </a:solidFill>
                <a:effectLst/>
                <a:uLnTx/>
                <a:uFillTx/>
                <a:ea typeface="ＭＳ Ｐゴシック" charset="-128"/>
              </a:endParaRPr>
            </a:p>
          </p:txBody>
        </p:sp>
        <p:sp>
          <p:nvSpPr>
            <p:cNvPr id="54" name="テキスト ボックス 53"/>
            <p:cNvSpPr txBox="1"/>
            <p:nvPr/>
          </p:nvSpPr>
          <p:spPr>
            <a:xfrm>
              <a:off x="4003339" y="24840905"/>
              <a:ext cx="2379556" cy="5249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アプリで撮影</a:t>
              </a:r>
              <a:endParaRPr kumimoji="1" lang="ja-JP" altLang="en-US" sz="2400" dirty="0"/>
            </a:p>
          </p:txBody>
        </p:sp>
        <p:sp>
          <p:nvSpPr>
            <p:cNvPr id="55" name="角丸四角形 54"/>
            <p:cNvSpPr/>
            <p:nvPr/>
          </p:nvSpPr>
          <p:spPr bwMode="auto">
            <a:xfrm>
              <a:off x="6643043" y="25004662"/>
              <a:ext cx="1584176" cy="2304256"/>
            </a:xfrm>
            <a:prstGeom prst="roundRect">
              <a:avLst/>
            </a:prstGeom>
            <a:solidFill>
              <a:schemeClr val="tx1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D90B00"/>
                </a:solidFill>
                <a:effectLst/>
                <a:uLnTx/>
                <a:uFillTx/>
                <a:ea typeface="ＭＳ Ｐゴシック" charset="-128"/>
              </a:endParaRPr>
            </a:p>
          </p:txBody>
        </p:sp>
        <p:sp>
          <p:nvSpPr>
            <p:cNvPr id="56" name="正方形/長方形 55"/>
            <p:cNvSpPr/>
            <p:nvPr/>
          </p:nvSpPr>
          <p:spPr bwMode="auto">
            <a:xfrm>
              <a:off x="6730049" y="25220686"/>
              <a:ext cx="1410161" cy="1873855"/>
            </a:xfrm>
            <a:prstGeom prst="rect">
              <a:avLst/>
            </a:prstGeom>
            <a:solidFill>
              <a:schemeClr val="bg1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D90B00"/>
                </a:solidFill>
                <a:effectLst/>
                <a:uLnTx/>
                <a:uFillTx/>
                <a:ea typeface="ＭＳ Ｐゴシック" charset="-128"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773262" y="25905347"/>
              <a:ext cx="1289157" cy="6649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3200" b="1" dirty="0"/>
                <a:t>端末</a:t>
              </a:r>
              <a:endParaRPr kumimoji="1" lang="ja-JP" altLang="en-US" sz="3200" b="1" dirty="0"/>
            </a:p>
          </p:txBody>
        </p:sp>
        <p:sp>
          <p:nvSpPr>
            <p:cNvPr id="58" name="左右矢印 57"/>
            <p:cNvSpPr/>
            <p:nvPr/>
          </p:nvSpPr>
          <p:spPr bwMode="auto">
            <a:xfrm>
              <a:off x="8731275" y="25580726"/>
              <a:ext cx="1931055" cy="891626"/>
            </a:xfrm>
            <a:prstGeom prst="leftRightArrow">
              <a:avLst/>
            </a:prstGeom>
            <a:solidFill>
              <a:srgbClr val="92D050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D90B00"/>
                </a:solidFill>
                <a:effectLst/>
                <a:uLnTx/>
                <a:uFillTx/>
                <a:ea typeface="ＭＳ Ｐゴシック" charset="-128"/>
              </a:endParaRPr>
            </a:p>
          </p:txBody>
        </p:sp>
        <p:sp>
          <p:nvSpPr>
            <p:cNvPr id="59" name="円柱 58"/>
            <p:cNvSpPr/>
            <p:nvPr/>
          </p:nvSpPr>
          <p:spPr bwMode="auto">
            <a:xfrm>
              <a:off x="11093688" y="25148678"/>
              <a:ext cx="1958067" cy="2088232"/>
            </a:xfrm>
            <a:prstGeom prst="can">
              <a:avLst/>
            </a:prstGeom>
            <a:solidFill>
              <a:srgbClr val="92D050"/>
            </a:solidFill>
            <a:ln w="38100" cap="flat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ja-JP" sz="24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ea typeface="ＭＳ Ｐゴシック" charset="-128"/>
                </a:rPr>
                <a:t>Web</a:t>
              </a:r>
              <a:r>
                <a:rPr kumimoji="0" lang="ja-JP" altLang="en-US" sz="24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ea typeface="ＭＳ Ｐゴシック" charset="-128"/>
                </a:rPr>
                <a:t>サーバ</a:t>
              </a:r>
            </a:p>
          </p:txBody>
        </p:sp>
        <p:sp>
          <p:nvSpPr>
            <p:cNvPr id="60" name="テキスト ボックス 59"/>
            <p:cNvSpPr txBox="1"/>
            <p:nvPr/>
          </p:nvSpPr>
          <p:spPr>
            <a:xfrm>
              <a:off x="8443243" y="26588839"/>
              <a:ext cx="2761897" cy="8049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000" dirty="0" smtClean="0"/>
                <a:t>コンテンツの</a:t>
              </a:r>
              <a:endParaRPr kumimoji="1" lang="en-US" altLang="ja-JP" sz="2000" dirty="0" smtClean="0"/>
            </a:p>
            <a:p>
              <a:r>
                <a:rPr kumimoji="1" lang="ja-JP" altLang="en-US" sz="2000" dirty="0" smtClean="0"/>
                <a:t>問い合わせと表示</a:t>
              </a:r>
              <a:endParaRPr kumimoji="1" lang="ja-JP" altLang="en-US" sz="2000" dirty="0"/>
            </a:p>
          </p:txBody>
        </p:sp>
      </p:grpSp>
      <p:sp>
        <p:nvSpPr>
          <p:cNvPr id="61" name="右矢印 60"/>
          <p:cNvSpPr/>
          <p:nvPr/>
        </p:nvSpPr>
        <p:spPr bwMode="auto">
          <a:xfrm rot="10800000">
            <a:off x="2123727" y="4581128"/>
            <a:ext cx="1176631" cy="504056"/>
          </a:xfrm>
          <a:prstGeom prst="rightArrow">
            <a:avLst/>
          </a:prstGeom>
          <a:solidFill>
            <a:srgbClr val="92D050"/>
          </a:solidFill>
          <a:ln w="381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600" b="0" i="0" u="none" strike="noStrike" kern="0" cap="none" spc="0" normalizeH="0" baseline="0" noProof="0" dirty="0" smtClean="0">
              <a:ln>
                <a:noFill/>
              </a:ln>
              <a:solidFill>
                <a:srgbClr val="D90B00"/>
              </a:solidFill>
              <a:effectLst/>
              <a:uLnTx/>
              <a:uFillTx/>
              <a:ea typeface="ＭＳ Ｐゴシック" charset="-128"/>
            </a:endParaRPr>
          </a:p>
        </p:txBody>
      </p:sp>
      <p:sp>
        <p:nvSpPr>
          <p:cNvPr id="62" name="テキスト ボックス 61"/>
          <p:cNvSpPr txBox="1"/>
          <p:nvPr/>
        </p:nvSpPr>
        <p:spPr>
          <a:xfrm>
            <a:off x="2008311" y="5119157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latin typeface="+mj-ea"/>
                <a:ea typeface="+mj-ea"/>
                <a:cs typeface="メイリオ" panose="020B0604030504040204" pitchFamily="50" charset="-128"/>
              </a:rPr>
              <a:t>レンダリング</a:t>
            </a:r>
            <a:endParaRPr kumimoji="1" lang="ja-JP" altLang="en-US" sz="2400" b="1" dirty="0">
              <a:latin typeface="+mj-ea"/>
              <a:ea typeface="+mj-ea"/>
              <a:cs typeface="メイリオ" panose="020B0604030504040204" pitchFamily="50" charset="-128"/>
            </a:endParaRPr>
          </a:p>
        </p:txBody>
      </p:sp>
      <p:sp>
        <p:nvSpPr>
          <p:cNvPr id="63" name="角丸四角形 62"/>
          <p:cNvSpPr/>
          <p:nvPr/>
        </p:nvSpPr>
        <p:spPr bwMode="auto">
          <a:xfrm>
            <a:off x="7011789" y="5445224"/>
            <a:ext cx="2132211" cy="727304"/>
          </a:xfrm>
          <a:prstGeom prst="roundRect">
            <a:avLst>
              <a:gd name="adj" fmla="val 7881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1" kern="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３</a:t>
            </a:r>
            <a:r>
              <a:rPr kumimoji="0" lang="en-US" altLang="ja-JP" sz="2000" b="1" kern="0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D</a:t>
            </a:r>
            <a:r>
              <a:rPr kumimoji="0" lang="ja-JP" altLang="en-US" sz="2000" b="1" kern="0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</a:t>
            </a:r>
            <a:r>
              <a:rPr kumimoji="0" lang="en-US" altLang="ja-JP" sz="2000" b="1" kern="0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</a:t>
            </a:r>
            <a:r>
              <a:rPr kumimoji="0" lang="en-US" altLang="ja-JP" sz="2000" b="1" kern="0" dirty="0" err="1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obj</a:t>
            </a:r>
            <a:r>
              <a:rPr kumimoji="0" lang="en-US" altLang="ja-JP" sz="2000" b="1" kern="0" dirty="0" smtClean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テクスチャ</a:t>
            </a:r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(jpg)</a:t>
            </a:r>
            <a:endParaRPr kumimoji="0" lang="ja-JP" altLang="en-US" sz="20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04539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プロトタイプの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問題点と改善案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6"/>
            <a:ext cx="843528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①</a:t>
            </a: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r>
              <a:rPr lang="en-US" altLang="ja-JP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(3D</a:t>
            </a: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モデルとテクスチャ</a:t>
            </a:r>
            <a:r>
              <a:rPr lang="en-US" altLang="ja-JP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)</a:t>
            </a: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の表示</a:t>
            </a: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方法</a:t>
            </a:r>
            <a:endParaRPr lang="en-US" altLang="ja-JP" sz="2800" b="1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>
              <a:buFontTx/>
              <a:buChar char="-"/>
            </a:pP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予め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コンテンツを同梱した場合、アプリサイズが増幅し、ダウンロードに時間が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かかる</a:t>
            </a:r>
            <a:endParaRPr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 </a:t>
            </a:r>
            <a:r>
              <a:rPr lang="ja-JP" altLang="en-US" sz="28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サーバ側</a:t>
            </a:r>
            <a:r>
              <a:rPr lang="ja-JP" altLang="en-US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でコンテンツを管理し、</a:t>
            </a:r>
            <a:r>
              <a:rPr lang="en-US" altLang="ja-JP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マーカで認識</a:t>
            </a:r>
            <a:r>
              <a:rPr lang="ja-JP" altLang="en-US" sz="28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する毎に</a:t>
            </a:r>
            <a:r>
              <a:rPr lang="ja-JP" altLang="en-US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サーバに問い合わせをし</a:t>
            </a:r>
            <a:r>
              <a:rPr lang="ja-JP" altLang="en-US" sz="28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、</a:t>
            </a:r>
            <a:endParaRPr lang="en-US" altLang="ja-JP" sz="28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コンテンツ</a:t>
            </a:r>
            <a:r>
              <a:rPr lang="ja-JP" altLang="en-US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</a:t>
            </a:r>
            <a:r>
              <a:rPr lang="ja-JP" altLang="en-US" sz="28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ダウンロード</a:t>
            </a:r>
            <a:endParaRPr lang="en-US" altLang="ja-JP" sz="2800" dirty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8518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プロトタイプの問題点と改善案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7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lnSpc>
                <a:spcPts val="5600"/>
              </a:lnSpc>
              <a:buClr>
                <a:schemeClr val="tx1"/>
              </a:buClr>
              <a:buNone/>
            </a:pPr>
            <a:r>
              <a:rPr lang="en-US" altLang="ja-JP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②Web</a:t>
            </a: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サーバをどのように公開するか</a:t>
            </a:r>
            <a:endParaRPr lang="en-US" altLang="ja-JP" sz="28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プロトタイプ段階から公開を想定して開発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</a:t>
            </a:r>
            <a:r>
              <a:rPr lang="en-US" altLang="ja-JP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Amazon Web Services</a:t>
            </a:r>
            <a:r>
              <a:rPr lang="ja-JP" altLang="en-US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を利用して</a:t>
            </a:r>
            <a:r>
              <a:rPr lang="ja-JP" altLang="en-US" sz="28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公開</a:t>
            </a:r>
            <a:endParaRPr lang="en-US" altLang="ja-JP" sz="28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28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③</a:t>
            </a:r>
            <a:r>
              <a:rPr lang="ja-JP" altLang="en-US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どの</a:t>
            </a:r>
            <a:r>
              <a:rPr lang="en-US" altLang="ja-JP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OS</a:t>
            </a: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でアプリ開発を行うか</a:t>
            </a:r>
            <a:endParaRPr lang="en-US" altLang="ja-JP" sz="2800" b="1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</a:t>
            </a:r>
            <a:r>
              <a:rPr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アプリの作成事例が豊富・無料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</a:t>
            </a:r>
            <a:r>
              <a:rPr lang="en-US" altLang="ja-JP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Android</a:t>
            </a:r>
            <a:r>
              <a:rPr lang="ja-JP" altLang="en-US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でアプリ</a:t>
            </a:r>
            <a:r>
              <a:rPr lang="ja-JP" altLang="en-US" sz="2800" dirty="0" smtClean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開発</a:t>
            </a:r>
            <a:endParaRPr lang="en-US" altLang="ja-JP" sz="28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2800" dirty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2800" b="1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④ </a:t>
            </a:r>
            <a:r>
              <a:rPr lang="ja-JP" altLang="en-US" sz="2800" b="1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最新の端末への対応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　</a:t>
            </a:r>
            <a:endParaRPr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- Android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の最新</a:t>
            </a:r>
            <a:r>
              <a:rPr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ver.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に対応した</a:t>
            </a:r>
            <a:r>
              <a:rPr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AR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ライブラリが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必要</a:t>
            </a:r>
            <a:endParaRPr lang="en-US" altLang="ja-JP" sz="2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900"/>
              </a:lnSpc>
              <a:buNone/>
            </a:pPr>
            <a:endParaRPr lang="en-US" altLang="ja-JP" sz="2800" dirty="0" smtClean="0">
              <a:solidFill>
                <a:srgbClr val="0070C0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lnSpc>
                <a:spcPts val="900"/>
              </a:lnSpc>
              <a:buNone/>
            </a:pP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⇒</a:t>
            </a:r>
            <a:r>
              <a:rPr lang="en-US" altLang="ja-JP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Android OS 4.1</a:t>
            </a:r>
            <a:r>
              <a:rPr lang="ja-JP" altLang="en-US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以上に対応した「</a:t>
            </a:r>
            <a:r>
              <a:rPr lang="en-US" altLang="ja-JP" sz="2800" dirty="0" err="1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vuforia</a:t>
            </a:r>
            <a:r>
              <a:rPr lang="ja-JP" altLang="en-US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」を使用</a:t>
            </a:r>
            <a:r>
              <a:rPr lang="en-US" altLang="ja-JP" sz="2800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endParaRPr lang="en-US" altLang="ja-JP" sz="28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28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    </a:t>
            </a:r>
            <a:endParaRPr kumimoji="1" lang="ja-JP" altLang="en-US" sz="2600" dirty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B209-ABE3-45F3-8B21-D6914E087AA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2589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DB8EB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プレゼンテーション10" id="{4AC899A1-555A-4CC4-8944-1FDF3FE27110}" vid="{2CB67393-2828-411D-8835-13FD9903C4EC}"/>
    </a:ext>
  </a:extLst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Kyutech_ver_kimura</Template>
  <TotalTime>3859</TotalTime>
  <Words>324</Words>
  <Application>Microsoft Macintosh PowerPoint</Application>
  <PresentationFormat>画面に合わせる (4:3)</PresentationFormat>
  <Paragraphs>120</Paragraphs>
  <Slides>12</Slides>
  <Notes>1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3" baseType="lpstr">
      <vt:lpstr>Office ​​テーマ</vt:lpstr>
      <vt:lpstr>接触型移動通信端末とAR技術を用いた 学内案内システムの開発</vt:lpstr>
      <vt:lpstr>目次</vt:lpstr>
      <vt:lpstr>プロジェクト概要</vt:lpstr>
      <vt:lpstr>プロジェクト概要</vt:lpstr>
      <vt:lpstr>AR技術とは</vt:lpstr>
      <vt:lpstr>本年度目標と開発の概要</vt:lpstr>
      <vt:lpstr>プロトタイプのシステムイメージ</vt:lpstr>
      <vt:lpstr>プロトタイプの問題点と改善案</vt:lpstr>
      <vt:lpstr>プロトタイプの問題点と改善案</vt:lpstr>
      <vt:lpstr>開発したシステム</vt:lpstr>
      <vt:lpstr>開発したシステム</vt:lpstr>
      <vt:lpstr>まとめ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Ryosuke</dc:creator>
  <cp:lastModifiedBy>立野 圭一</cp:lastModifiedBy>
  <cp:revision>43</cp:revision>
  <cp:lastPrinted>2015-02-20T01:09:20Z</cp:lastPrinted>
  <dcterms:created xsi:type="dcterms:W3CDTF">2016-10-18T07:09:29Z</dcterms:created>
  <dcterms:modified xsi:type="dcterms:W3CDTF">2018-09-19T06:20:57Z</dcterms:modified>
</cp:coreProperties>
</file>